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Glacial Indifference Bold" charset="1" panose="00000800000000000000"/>
      <p:regular r:id="rId12"/>
    </p:embeddedFont>
    <p:embeddedFont>
      <p:font typeface="League Spartan" charset="1" panose="0000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6" t="-71891" r="0" b="-268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7617" y="3436629"/>
            <a:ext cx="4667630" cy="1850079"/>
          </a:xfrm>
          <a:custGeom>
            <a:avLst/>
            <a:gdLst/>
            <a:ahLst/>
            <a:cxnLst/>
            <a:rect r="r" b="b" t="t" l="l"/>
            <a:pathLst>
              <a:path h="1850079" w="4667630">
                <a:moveTo>
                  <a:pt x="0" y="0"/>
                </a:moveTo>
                <a:lnTo>
                  <a:pt x="4667630" y="0"/>
                </a:lnTo>
                <a:lnTo>
                  <a:pt x="4667630" y="1850079"/>
                </a:lnTo>
                <a:lnTo>
                  <a:pt x="0" y="1850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11887" y="2418257"/>
            <a:ext cx="11864226" cy="3677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76"/>
              </a:lnSpc>
            </a:pPr>
            <a:r>
              <a:rPr lang="en-US" b="true" sz="15028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PROBLEMA CANIBALILOR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01330" y="581243"/>
            <a:ext cx="2930644" cy="2712178"/>
          </a:xfrm>
          <a:custGeom>
            <a:avLst/>
            <a:gdLst/>
            <a:ahLst/>
            <a:cxnLst/>
            <a:rect r="r" b="b" t="t" l="l"/>
            <a:pathLst>
              <a:path h="2712178" w="2930644">
                <a:moveTo>
                  <a:pt x="0" y="0"/>
                </a:moveTo>
                <a:lnTo>
                  <a:pt x="2930644" y="0"/>
                </a:lnTo>
                <a:lnTo>
                  <a:pt x="2930644" y="2712178"/>
                </a:lnTo>
                <a:lnTo>
                  <a:pt x="0" y="2712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6480" y="5894067"/>
            <a:ext cx="9116896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Prezentat de: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Tuns Andrei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Racolța Cătălina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Sima Alin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Vancea Paul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085" y="2352258"/>
            <a:ext cx="4265427" cy="3987492"/>
            <a:chOff x="0" y="0"/>
            <a:chExt cx="978144" cy="9144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8144" cy="914408"/>
            </a:xfrm>
            <a:custGeom>
              <a:avLst/>
              <a:gdLst/>
              <a:ahLst/>
              <a:cxnLst/>
              <a:rect r="r" b="b" t="t" l="l"/>
              <a:pathLst>
                <a:path h="914408" w="978144">
                  <a:moveTo>
                    <a:pt x="92567" y="0"/>
                  </a:moveTo>
                  <a:lnTo>
                    <a:pt x="885577" y="0"/>
                  </a:lnTo>
                  <a:cubicBezTo>
                    <a:pt x="910127" y="0"/>
                    <a:pt x="933672" y="9753"/>
                    <a:pt x="951031" y="27112"/>
                  </a:cubicBezTo>
                  <a:cubicBezTo>
                    <a:pt x="968391" y="44472"/>
                    <a:pt x="978144" y="68017"/>
                    <a:pt x="978144" y="92567"/>
                  </a:cubicBezTo>
                  <a:lnTo>
                    <a:pt x="978144" y="821841"/>
                  </a:lnTo>
                  <a:cubicBezTo>
                    <a:pt x="978144" y="872964"/>
                    <a:pt x="936700" y="914408"/>
                    <a:pt x="885577" y="914408"/>
                  </a:cubicBezTo>
                  <a:lnTo>
                    <a:pt x="92567" y="914408"/>
                  </a:lnTo>
                  <a:cubicBezTo>
                    <a:pt x="41444" y="914408"/>
                    <a:pt x="0" y="872964"/>
                    <a:pt x="0" y="821841"/>
                  </a:cubicBezTo>
                  <a:lnTo>
                    <a:pt x="0" y="92567"/>
                  </a:lnTo>
                  <a:cubicBezTo>
                    <a:pt x="0" y="41444"/>
                    <a:pt x="41444" y="0"/>
                    <a:pt x="92567" y="0"/>
                  </a:cubicBezTo>
                  <a:close/>
                </a:path>
              </a:pathLst>
            </a:custGeom>
            <a:solidFill>
              <a:srgbClr val="FCE8C7"/>
            </a:solidFill>
            <a:ln w="142875" cap="rnd">
              <a:solidFill>
                <a:srgbClr val="775233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78144" cy="96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04564" y="2818024"/>
            <a:ext cx="2972616" cy="3055961"/>
          </a:xfrm>
          <a:custGeom>
            <a:avLst/>
            <a:gdLst/>
            <a:ahLst/>
            <a:cxnLst/>
            <a:rect r="r" b="b" t="t" l="l"/>
            <a:pathLst>
              <a:path h="3055961" w="2972616">
                <a:moveTo>
                  <a:pt x="0" y="0"/>
                </a:moveTo>
                <a:lnTo>
                  <a:pt x="2972617" y="0"/>
                </a:lnTo>
                <a:lnTo>
                  <a:pt x="2972617" y="3055961"/>
                </a:lnTo>
                <a:lnTo>
                  <a:pt x="0" y="305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57085" y="854913"/>
            <a:ext cx="12773830" cy="149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7"/>
              </a:lnSpc>
            </a:pPr>
            <a:r>
              <a:rPr lang="en-US" b="true" sz="10252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INTRODUCERE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80474" y="7446909"/>
            <a:ext cx="5018650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Problema canibalilor face parte din mulțimea de algoritmi genetici , fiind o problemă de maximizare.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59650" y="6529792"/>
            <a:ext cx="4660298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Tema aleasă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2075" y="7274138"/>
            <a:ext cx="4489971" cy="229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4"/>
              </a:lnSpc>
            </a:pPr>
            <a:r>
              <a:rPr lang="en-US" sz="260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Tema a fost aleasă de colega noastră Cătălina , care a considerat că tema este una dintre cele mai  interesante.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6912" y="6428318"/>
            <a:ext cx="466029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Motivația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448008" y="2352258"/>
            <a:ext cx="4265427" cy="3987492"/>
            <a:chOff x="0" y="0"/>
            <a:chExt cx="978144" cy="9144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8144" cy="914408"/>
            </a:xfrm>
            <a:custGeom>
              <a:avLst/>
              <a:gdLst/>
              <a:ahLst/>
              <a:cxnLst/>
              <a:rect r="r" b="b" t="t" l="l"/>
              <a:pathLst>
                <a:path h="914408" w="978144">
                  <a:moveTo>
                    <a:pt x="92567" y="0"/>
                  </a:moveTo>
                  <a:lnTo>
                    <a:pt x="885577" y="0"/>
                  </a:lnTo>
                  <a:cubicBezTo>
                    <a:pt x="910127" y="0"/>
                    <a:pt x="933672" y="9753"/>
                    <a:pt x="951031" y="27112"/>
                  </a:cubicBezTo>
                  <a:cubicBezTo>
                    <a:pt x="968391" y="44472"/>
                    <a:pt x="978144" y="68017"/>
                    <a:pt x="978144" y="92567"/>
                  </a:cubicBezTo>
                  <a:lnTo>
                    <a:pt x="978144" y="821841"/>
                  </a:lnTo>
                  <a:cubicBezTo>
                    <a:pt x="978144" y="872964"/>
                    <a:pt x="936700" y="914408"/>
                    <a:pt x="885577" y="914408"/>
                  </a:cubicBezTo>
                  <a:lnTo>
                    <a:pt x="92567" y="914408"/>
                  </a:lnTo>
                  <a:cubicBezTo>
                    <a:pt x="41444" y="914408"/>
                    <a:pt x="0" y="872964"/>
                    <a:pt x="0" y="821841"/>
                  </a:cubicBezTo>
                  <a:lnTo>
                    <a:pt x="0" y="92567"/>
                  </a:lnTo>
                  <a:cubicBezTo>
                    <a:pt x="0" y="41444"/>
                    <a:pt x="41444" y="0"/>
                    <a:pt x="92567" y="0"/>
                  </a:cubicBezTo>
                  <a:close/>
                </a:path>
              </a:pathLst>
            </a:custGeom>
            <a:solidFill>
              <a:srgbClr val="FCE8C7"/>
            </a:solidFill>
            <a:ln w="142875" cap="rnd">
              <a:solidFill>
                <a:srgbClr val="775233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78144" cy="96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314307" y="2700738"/>
            <a:ext cx="2532828" cy="3173247"/>
          </a:xfrm>
          <a:custGeom>
            <a:avLst/>
            <a:gdLst/>
            <a:ahLst/>
            <a:cxnLst/>
            <a:rect r="r" b="b" t="t" l="l"/>
            <a:pathLst>
              <a:path h="3173247" w="2532828">
                <a:moveTo>
                  <a:pt x="0" y="0"/>
                </a:moveTo>
                <a:lnTo>
                  <a:pt x="2532828" y="0"/>
                </a:lnTo>
                <a:lnTo>
                  <a:pt x="2532828" y="3173247"/>
                </a:lnTo>
                <a:lnTo>
                  <a:pt x="0" y="3173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19743" y="-7078033"/>
            <a:ext cx="16389446" cy="17872897"/>
          </a:xfrm>
          <a:custGeom>
            <a:avLst/>
            <a:gdLst/>
            <a:ahLst/>
            <a:cxnLst/>
            <a:rect r="r" b="b" t="t" l="l"/>
            <a:pathLst>
              <a:path h="17872897" w="16389446">
                <a:moveTo>
                  <a:pt x="0" y="0"/>
                </a:moveTo>
                <a:lnTo>
                  <a:pt x="16389446" y="0"/>
                </a:lnTo>
                <a:lnTo>
                  <a:pt x="16389446" y="17872897"/>
                </a:lnTo>
                <a:lnTo>
                  <a:pt x="0" y="1787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59421" y="3285941"/>
            <a:ext cx="1385075" cy="1755279"/>
          </a:xfrm>
          <a:custGeom>
            <a:avLst/>
            <a:gdLst/>
            <a:ahLst/>
            <a:cxnLst/>
            <a:rect r="r" b="b" t="t" l="l"/>
            <a:pathLst>
              <a:path h="1755279" w="1385075">
                <a:moveTo>
                  <a:pt x="0" y="0"/>
                </a:moveTo>
                <a:lnTo>
                  <a:pt x="1385075" y="0"/>
                </a:lnTo>
                <a:lnTo>
                  <a:pt x="1385075" y="1755279"/>
                </a:lnTo>
                <a:lnTo>
                  <a:pt x="0" y="1755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38601" y="526846"/>
            <a:ext cx="6787153" cy="165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6"/>
              </a:lnSpc>
            </a:pPr>
            <a:r>
              <a:rPr lang="en-US" sz="5654" b="true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Aspecte teoretice ale temei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10534" y="2685708"/>
            <a:ext cx="6351700" cy="3691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>
                <a:solidFill>
                  <a:srgbClr val="FFF8E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Ideea principală la problema canibalilor este faptul că</a:t>
            </a:r>
          </a:p>
          <a:p>
            <a:pPr algn="l">
              <a:lnSpc>
                <a:spcPts val="4225"/>
              </a:lnSpc>
            </a:pPr>
            <a:r>
              <a:rPr lang="en-US" sz="3018">
                <a:solidFill>
                  <a:srgbClr val="FFF8E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 un mal sunt 3 misionari si 3 canibali iar numarul de canibali nu poate să depășească numarul misionarilor pe un mal.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323792" y="-332308"/>
            <a:ext cx="10927254" cy="11916307"/>
          </a:xfrm>
          <a:custGeom>
            <a:avLst/>
            <a:gdLst/>
            <a:ahLst/>
            <a:cxnLst/>
            <a:rect r="r" b="b" t="t" l="l"/>
            <a:pathLst>
              <a:path h="11916307" w="10927254">
                <a:moveTo>
                  <a:pt x="0" y="0"/>
                </a:moveTo>
                <a:lnTo>
                  <a:pt x="10927254" y="0"/>
                </a:lnTo>
                <a:lnTo>
                  <a:pt x="10927254" y="11916308"/>
                </a:lnTo>
                <a:lnTo>
                  <a:pt x="0" y="1191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4988" y="2437460"/>
            <a:ext cx="1362066" cy="1726121"/>
          </a:xfrm>
          <a:custGeom>
            <a:avLst/>
            <a:gdLst/>
            <a:ahLst/>
            <a:cxnLst/>
            <a:rect r="r" b="b" t="t" l="l"/>
            <a:pathLst>
              <a:path h="1726121" w="1362066">
                <a:moveTo>
                  <a:pt x="0" y="0"/>
                </a:moveTo>
                <a:lnTo>
                  <a:pt x="1362066" y="0"/>
                </a:lnTo>
                <a:lnTo>
                  <a:pt x="1362066" y="1726120"/>
                </a:lnTo>
                <a:lnTo>
                  <a:pt x="0" y="172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03240" y="4021201"/>
            <a:ext cx="1384535" cy="1754595"/>
          </a:xfrm>
          <a:custGeom>
            <a:avLst/>
            <a:gdLst/>
            <a:ahLst/>
            <a:cxnLst/>
            <a:rect r="r" b="b" t="t" l="l"/>
            <a:pathLst>
              <a:path h="1754595" w="1384535">
                <a:moveTo>
                  <a:pt x="0" y="0"/>
                </a:moveTo>
                <a:lnTo>
                  <a:pt x="1384535" y="0"/>
                </a:lnTo>
                <a:lnTo>
                  <a:pt x="1384535" y="1754595"/>
                </a:lnTo>
                <a:lnTo>
                  <a:pt x="0" y="1754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69703" y="6669067"/>
            <a:ext cx="3316681" cy="1736735"/>
          </a:xfrm>
          <a:custGeom>
            <a:avLst/>
            <a:gdLst/>
            <a:ahLst/>
            <a:cxnLst/>
            <a:rect r="r" b="b" t="t" l="l"/>
            <a:pathLst>
              <a:path h="1736735" w="3316681">
                <a:moveTo>
                  <a:pt x="0" y="0"/>
                </a:moveTo>
                <a:lnTo>
                  <a:pt x="3316681" y="0"/>
                </a:lnTo>
                <a:lnTo>
                  <a:pt x="3316681" y="1736734"/>
                </a:lnTo>
                <a:lnTo>
                  <a:pt x="0" y="1736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18823" y="5143500"/>
            <a:ext cx="1256461" cy="2147797"/>
          </a:xfrm>
          <a:custGeom>
            <a:avLst/>
            <a:gdLst/>
            <a:ahLst/>
            <a:cxnLst/>
            <a:rect r="r" b="b" t="t" l="l"/>
            <a:pathLst>
              <a:path h="2147797" w="1256461">
                <a:moveTo>
                  <a:pt x="0" y="0"/>
                </a:moveTo>
                <a:lnTo>
                  <a:pt x="1256462" y="0"/>
                </a:lnTo>
                <a:lnTo>
                  <a:pt x="1256462" y="2147797"/>
                </a:lnTo>
                <a:lnTo>
                  <a:pt x="0" y="2147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44496" y="5775796"/>
            <a:ext cx="1256461" cy="2147797"/>
          </a:xfrm>
          <a:custGeom>
            <a:avLst/>
            <a:gdLst/>
            <a:ahLst/>
            <a:cxnLst/>
            <a:rect r="r" b="b" t="t" l="l"/>
            <a:pathLst>
              <a:path h="2147797" w="1256461">
                <a:moveTo>
                  <a:pt x="0" y="0"/>
                </a:moveTo>
                <a:lnTo>
                  <a:pt x="1256461" y="0"/>
                </a:lnTo>
                <a:lnTo>
                  <a:pt x="1256461" y="2147797"/>
                </a:lnTo>
                <a:lnTo>
                  <a:pt x="0" y="2147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86798" y="5775796"/>
            <a:ext cx="1256461" cy="2147797"/>
          </a:xfrm>
          <a:custGeom>
            <a:avLst/>
            <a:gdLst/>
            <a:ahLst/>
            <a:cxnLst/>
            <a:rect r="r" b="b" t="t" l="l"/>
            <a:pathLst>
              <a:path h="2147797" w="1256461">
                <a:moveTo>
                  <a:pt x="0" y="0"/>
                </a:moveTo>
                <a:lnTo>
                  <a:pt x="1256461" y="0"/>
                </a:lnTo>
                <a:lnTo>
                  <a:pt x="1256461" y="2147797"/>
                </a:lnTo>
                <a:lnTo>
                  <a:pt x="0" y="2147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57740" y="-3310602"/>
            <a:ext cx="16389446" cy="17872897"/>
          </a:xfrm>
          <a:custGeom>
            <a:avLst/>
            <a:gdLst/>
            <a:ahLst/>
            <a:cxnLst/>
            <a:rect r="r" b="b" t="t" l="l"/>
            <a:pathLst>
              <a:path h="17872897" w="16389446">
                <a:moveTo>
                  <a:pt x="0" y="0"/>
                </a:moveTo>
                <a:lnTo>
                  <a:pt x="16389446" y="0"/>
                </a:lnTo>
                <a:lnTo>
                  <a:pt x="16389446" y="17872896"/>
                </a:lnTo>
                <a:lnTo>
                  <a:pt x="0" y="17872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10207" y="2627561"/>
            <a:ext cx="540573" cy="697320"/>
          </a:xfrm>
          <a:custGeom>
            <a:avLst/>
            <a:gdLst/>
            <a:ahLst/>
            <a:cxnLst/>
            <a:rect r="r" b="b" t="t" l="l"/>
            <a:pathLst>
              <a:path h="697320" w="540573">
                <a:moveTo>
                  <a:pt x="0" y="0"/>
                </a:moveTo>
                <a:lnTo>
                  <a:pt x="540572" y="0"/>
                </a:lnTo>
                <a:lnTo>
                  <a:pt x="540572" y="697320"/>
                </a:lnTo>
                <a:lnTo>
                  <a:pt x="0" y="69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9099" y="4563814"/>
            <a:ext cx="796432" cy="808187"/>
          </a:xfrm>
          <a:custGeom>
            <a:avLst/>
            <a:gdLst/>
            <a:ahLst/>
            <a:cxnLst/>
            <a:rect r="r" b="b" t="t" l="l"/>
            <a:pathLst>
              <a:path h="808187" w="796432">
                <a:moveTo>
                  <a:pt x="0" y="0"/>
                </a:moveTo>
                <a:lnTo>
                  <a:pt x="796431" y="0"/>
                </a:lnTo>
                <a:lnTo>
                  <a:pt x="796431" y="808188"/>
                </a:lnTo>
                <a:lnTo>
                  <a:pt x="0" y="808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4259" y="1646624"/>
            <a:ext cx="916411" cy="872398"/>
          </a:xfrm>
          <a:custGeom>
            <a:avLst/>
            <a:gdLst/>
            <a:ahLst/>
            <a:cxnLst/>
            <a:rect r="r" b="b" t="t" l="l"/>
            <a:pathLst>
              <a:path h="872398" w="916411">
                <a:moveTo>
                  <a:pt x="0" y="0"/>
                </a:moveTo>
                <a:lnTo>
                  <a:pt x="916411" y="0"/>
                </a:lnTo>
                <a:lnTo>
                  <a:pt x="916411" y="872398"/>
                </a:lnTo>
                <a:lnTo>
                  <a:pt x="0" y="872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903088"/>
            <a:ext cx="7150894" cy="150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5153" b="true">
                <a:solidFill>
                  <a:srgbClr val="FAC15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Aspecte teoretice ale algoritmului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88662" y="2814297"/>
            <a:ext cx="6351700" cy="51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>
                <a:solidFill>
                  <a:srgbClr val="FFF8E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Reprezentarea individului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43597" y="3472607"/>
            <a:ext cx="6351700" cy="121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318">
                <a:solidFill>
                  <a:srgbClr val="FFF8E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Individul este reprezentat printr-o listă care cuprinde mai multe stări date de poziția bărcii.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8662" y="4859633"/>
            <a:ext cx="6351700" cy="51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>
                <a:solidFill>
                  <a:srgbClr val="FFF8E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Funcția de fitness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43597" y="5676802"/>
            <a:ext cx="6351700" cy="121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318">
                <a:solidFill>
                  <a:srgbClr val="FFF8E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Funcția de fitness oferă un punctaj cât mai mare in funcție de cât de bune sunt stările individului (traseul).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88662" y="7189536"/>
            <a:ext cx="6351700" cy="51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>
                <a:solidFill>
                  <a:srgbClr val="FFF8E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Meta-parametrii</a:t>
            </a: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8431" y="2352258"/>
            <a:ext cx="2828627" cy="2791242"/>
            <a:chOff x="0" y="0"/>
            <a:chExt cx="648658" cy="640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8658" cy="640085"/>
            </a:xfrm>
            <a:custGeom>
              <a:avLst/>
              <a:gdLst/>
              <a:ahLst/>
              <a:cxnLst/>
              <a:rect r="r" b="b" t="t" l="l"/>
              <a:pathLst>
                <a:path h="640085" w="648658">
                  <a:moveTo>
                    <a:pt x="139586" y="0"/>
                  </a:moveTo>
                  <a:lnTo>
                    <a:pt x="509072" y="0"/>
                  </a:lnTo>
                  <a:cubicBezTo>
                    <a:pt x="546092" y="0"/>
                    <a:pt x="581597" y="14706"/>
                    <a:pt x="607774" y="40884"/>
                  </a:cubicBezTo>
                  <a:cubicBezTo>
                    <a:pt x="633952" y="67061"/>
                    <a:pt x="648658" y="102566"/>
                    <a:pt x="648658" y="139586"/>
                  </a:cubicBezTo>
                  <a:lnTo>
                    <a:pt x="648658" y="500499"/>
                  </a:lnTo>
                  <a:cubicBezTo>
                    <a:pt x="648658" y="537519"/>
                    <a:pt x="633952" y="573024"/>
                    <a:pt x="607774" y="599201"/>
                  </a:cubicBezTo>
                  <a:cubicBezTo>
                    <a:pt x="581597" y="625379"/>
                    <a:pt x="546092" y="640085"/>
                    <a:pt x="509072" y="640085"/>
                  </a:cubicBezTo>
                  <a:lnTo>
                    <a:pt x="139586" y="640085"/>
                  </a:lnTo>
                  <a:cubicBezTo>
                    <a:pt x="102566" y="640085"/>
                    <a:pt x="67061" y="625379"/>
                    <a:pt x="40884" y="599201"/>
                  </a:cubicBezTo>
                  <a:cubicBezTo>
                    <a:pt x="14706" y="573024"/>
                    <a:pt x="0" y="537519"/>
                    <a:pt x="0" y="500499"/>
                  </a:cubicBezTo>
                  <a:lnTo>
                    <a:pt x="0" y="139586"/>
                  </a:lnTo>
                  <a:cubicBezTo>
                    <a:pt x="0" y="102566"/>
                    <a:pt x="14706" y="67061"/>
                    <a:pt x="40884" y="40884"/>
                  </a:cubicBezTo>
                  <a:cubicBezTo>
                    <a:pt x="67061" y="14706"/>
                    <a:pt x="102566" y="0"/>
                    <a:pt x="139586" y="0"/>
                  </a:cubicBezTo>
                  <a:close/>
                </a:path>
              </a:pathLst>
            </a:custGeom>
            <a:solidFill>
              <a:srgbClr val="FCE8C7"/>
            </a:solidFill>
            <a:ln w="142875" cap="rnd">
              <a:solidFill>
                <a:srgbClr val="775233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48658" cy="687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23082" y="2352258"/>
            <a:ext cx="2828627" cy="2791242"/>
            <a:chOff x="0" y="0"/>
            <a:chExt cx="648658" cy="6400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8658" cy="640085"/>
            </a:xfrm>
            <a:custGeom>
              <a:avLst/>
              <a:gdLst/>
              <a:ahLst/>
              <a:cxnLst/>
              <a:rect r="r" b="b" t="t" l="l"/>
              <a:pathLst>
                <a:path h="640085" w="648658">
                  <a:moveTo>
                    <a:pt x="139586" y="0"/>
                  </a:moveTo>
                  <a:lnTo>
                    <a:pt x="509072" y="0"/>
                  </a:lnTo>
                  <a:cubicBezTo>
                    <a:pt x="546092" y="0"/>
                    <a:pt x="581597" y="14706"/>
                    <a:pt x="607774" y="40884"/>
                  </a:cubicBezTo>
                  <a:cubicBezTo>
                    <a:pt x="633952" y="67061"/>
                    <a:pt x="648658" y="102566"/>
                    <a:pt x="648658" y="139586"/>
                  </a:cubicBezTo>
                  <a:lnTo>
                    <a:pt x="648658" y="500499"/>
                  </a:lnTo>
                  <a:cubicBezTo>
                    <a:pt x="648658" y="537519"/>
                    <a:pt x="633952" y="573024"/>
                    <a:pt x="607774" y="599201"/>
                  </a:cubicBezTo>
                  <a:cubicBezTo>
                    <a:pt x="581597" y="625379"/>
                    <a:pt x="546092" y="640085"/>
                    <a:pt x="509072" y="640085"/>
                  </a:cubicBezTo>
                  <a:lnTo>
                    <a:pt x="139586" y="640085"/>
                  </a:lnTo>
                  <a:cubicBezTo>
                    <a:pt x="102566" y="640085"/>
                    <a:pt x="67061" y="625379"/>
                    <a:pt x="40884" y="599201"/>
                  </a:cubicBezTo>
                  <a:cubicBezTo>
                    <a:pt x="14706" y="573024"/>
                    <a:pt x="0" y="537519"/>
                    <a:pt x="0" y="500499"/>
                  </a:cubicBezTo>
                  <a:lnTo>
                    <a:pt x="0" y="139586"/>
                  </a:lnTo>
                  <a:cubicBezTo>
                    <a:pt x="0" y="102566"/>
                    <a:pt x="14706" y="67061"/>
                    <a:pt x="40884" y="40884"/>
                  </a:cubicBezTo>
                  <a:cubicBezTo>
                    <a:pt x="67061" y="14706"/>
                    <a:pt x="102566" y="0"/>
                    <a:pt x="139586" y="0"/>
                  </a:cubicBezTo>
                  <a:close/>
                </a:path>
              </a:pathLst>
            </a:custGeom>
            <a:solidFill>
              <a:srgbClr val="FCE8C7"/>
            </a:solidFill>
            <a:ln w="142875" cap="rnd">
              <a:solidFill>
                <a:srgbClr val="77523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48658" cy="687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47733" y="2352258"/>
            <a:ext cx="2828627" cy="2791242"/>
            <a:chOff x="0" y="0"/>
            <a:chExt cx="648658" cy="6400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8658" cy="640085"/>
            </a:xfrm>
            <a:custGeom>
              <a:avLst/>
              <a:gdLst/>
              <a:ahLst/>
              <a:cxnLst/>
              <a:rect r="r" b="b" t="t" l="l"/>
              <a:pathLst>
                <a:path h="640085" w="648658">
                  <a:moveTo>
                    <a:pt x="139586" y="0"/>
                  </a:moveTo>
                  <a:lnTo>
                    <a:pt x="509072" y="0"/>
                  </a:lnTo>
                  <a:cubicBezTo>
                    <a:pt x="546092" y="0"/>
                    <a:pt x="581597" y="14706"/>
                    <a:pt x="607774" y="40884"/>
                  </a:cubicBezTo>
                  <a:cubicBezTo>
                    <a:pt x="633952" y="67061"/>
                    <a:pt x="648658" y="102566"/>
                    <a:pt x="648658" y="139586"/>
                  </a:cubicBezTo>
                  <a:lnTo>
                    <a:pt x="648658" y="500499"/>
                  </a:lnTo>
                  <a:cubicBezTo>
                    <a:pt x="648658" y="537519"/>
                    <a:pt x="633952" y="573024"/>
                    <a:pt x="607774" y="599201"/>
                  </a:cubicBezTo>
                  <a:cubicBezTo>
                    <a:pt x="581597" y="625379"/>
                    <a:pt x="546092" y="640085"/>
                    <a:pt x="509072" y="640085"/>
                  </a:cubicBezTo>
                  <a:lnTo>
                    <a:pt x="139586" y="640085"/>
                  </a:lnTo>
                  <a:cubicBezTo>
                    <a:pt x="102566" y="640085"/>
                    <a:pt x="67061" y="625379"/>
                    <a:pt x="40884" y="599201"/>
                  </a:cubicBezTo>
                  <a:cubicBezTo>
                    <a:pt x="14706" y="573024"/>
                    <a:pt x="0" y="537519"/>
                    <a:pt x="0" y="500499"/>
                  </a:cubicBezTo>
                  <a:lnTo>
                    <a:pt x="0" y="139586"/>
                  </a:lnTo>
                  <a:cubicBezTo>
                    <a:pt x="0" y="102566"/>
                    <a:pt x="14706" y="67061"/>
                    <a:pt x="40884" y="40884"/>
                  </a:cubicBezTo>
                  <a:cubicBezTo>
                    <a:pt x="67061" y="14706"/>
                    <a:pt x="102566" y="0"/>
                    <a:pt x="139586" y="0"/>
                  </a:cubicBezTo>
                  <a:close/>
                </a:path>
              </a:pathLst>
            </a:custGeom>
            <a:solidFill>
              <a:srgbClr val="FCE8C7"/>
            </a:solidFill>
            <a:ln w="142875" cap="rnd">
              <a:solidFill>
                <a:srgbClr val="775233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48658" cy="687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32845" y="2672830"/>
            <a:ext cx="1559799" cy="2150099"/>
          </a:xfrm>
          <a:custGeom>
            <a:avLst/>
            <a:gdLst/>
            <a:ahLst/>
            <a:cxnLst/>
            <a:rect r="r" b="b" t="t" l="l"/>
            <a:pathLst>
              <a:path h="2150099" w="1559799">
                <a:moveTo>
                  <a:pt x="0" y="0"/>
                </a:moveTo>
                <a:lnTo>
                  <a:pt x="1559799" y="0"/>
                </a:lnTo>
                <a:lnTo>
                  <a:pt x="1559799" y="2150099"/>
                </a:lnTo>
                <a:lnTo>
                  <a:pt x="0" y="2150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68922" y="2574637"/>
            <a:ext cx="1536947" cy="2346484"/>
          </a:xfrm>
          <a:custGeom>
            <a:avLst/>
            <a:gdLst/>
            <a:ahLst/>
            <a:cxnLst/>
            <a:rect r="r" b="b" t="t" l="l"/>
            <a:pathLst>
              <a:path h="2346484" w="1536947">
                <a:moveTo>
                  <a:pt x="0" y="0"/>
                </a:moveTo>
                <a:lnTo>
                  <a:pt x="1536947" y="0"/>
                </a:lnTo>
                <a:lnTo>
                  <a:pt x="1536947" y="2346484"/>
                </a:lnTo>
                <a:lnTo>
                  <a:pt x="0" y="2346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43437" y="2672830"/>
            <a:ext cx="2107176" cy="2223933"/>
          </a:xfrm>
          <a:custGeom>
            <a:avLst/>
            <a:gdLst/>
            <a:ahLst/>
            <a:cxnLst/>
            <a:rect r="r" b="b" t="t" l="l"/>
            <a:pathLst>
              <a:path h="2223933" w="2107176">
                <a:moveTo>
                  <a:pt x="0" y="0"/>
                </a:moveTo>
                <a:lnTo>
                  <a:pt x="2107176" y="0"/>
                </a:lnTo>
                <a:lnTo>
                  <a:pt x="2107176" y="2223932"/>
                </a:lnTo>
                <a:lnTo>
                  <a:pt x="0" y="2223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57085" y="512013"/>
            <a:ext cx="12773830" cy="149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7"/>
              </a:lnSpc>
            </a:pPr>
            <a:r>
              <a:rPr lang="en-US" b="true" sz="10252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CONCLUZII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3420" y="6242329"/>
            <a:ext cx="5018650" cy="272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Algoritmul nostru oferă o soluție nu foarte bine optimizată, insă este o soluție bună, adăugarea unor diferite hibridizări ar putea ajută la optimizare.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3393" y="5429250"/>
            <a:ext cx="3558703" cy="51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sz="305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Rezultate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92410" y="6129814"/>
            <a:ext cx="4489971" cy="135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4"/>
              </a:lnSpc>
            </a:pPr>
            <a:r>
              <a:rPr lang="en-US" sz="260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Invățarea unor noi metode de optimizare a algoritmilor genetici.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58044" y="5429250"/>
            <a:ext cx="3558703" cy="51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sz="305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Curiozități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82695" y="5429250"/>
            <a:ext cx="3558703" cy="51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sz="305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Cunoștințe noi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17061" y="6129814"/>
            <a:ext cx="4489971" cy="135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4"/>
              </a:lnSpc>
            </a:pPr>
            <a:r>
              <a:rPr lang="en-US" sz="260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Dezvoltarea și optimizarea unui algoritm. 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6350" y="3401099"/>
            <a:ext cx="13515300" cy="228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8"/>
              </a:lnSpc>
              <a:spcBef>
                <a:spcPct val="0"/>
              </a:spcBef>
            </a:pPr>
            <a:r>
              <a:rPr lang="en-US" sz="13327">
                <a:solidFill>
                  <a:srgbClr val="442C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VĂ MULȚUMIM!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DAGbubcawcQ</dc:identifier>
  <dcterms:modified xsi:type="dcterms:W3CDTF">2011-08-01T06:04:30Z</dcterms:modified>
  <cp:revision>1</cp:revision>
  <dc:title>Problema Canibalilor</dc:title>
</cp:coreProperties>
</file>